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1620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sv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svg"/><Relationship Id="rId16" Type="http://schemas.openxmlformats.org/officeDocument/2006/relationships/slideLayout" Target="../slideLayouts/slideLayout11.xml"/><Relationship Id="rId1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65346"/>
            <a:ext cx="7556421" cy="1474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579739"/>
            <a:ext cx="7556421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Analyzing 3,900 customer transactions to uncover insights into spending patterns, product preferences, and subscription behavior for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7833"/>
            <a:ext cx="7895153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Strategic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48577"/>
            <a:ext cx="4196358" cy="2795588"/>
          </a:xfrm>
          <a:prstGeom prst="roundRect">
            <a:avLst>
              <a:gd name="adj" fmla="val 340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464" y="2198251"/>
            <a:ext cx="680442" cy="68044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0630" y="2385417"/>
            <a:ext cx="306110" cy="30611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43464" y="310550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43464" y="3610094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Promote exclusive benefits and perks to convert the 73% non-subscriber base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16962" y="1948577"/>
            <a:ext cx="4196358" cy="2795588"/>
          </a:xfrm>
          <a:prstGeom prst="roundRect">
            <a:avLst>
              <a:gd name="adj" fmla="val 340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6636" y="2198251"/>
            <a:ext cx="680442" cy="68044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3802" y="2385417"/>
            <a:ext cx="306110" cy="30611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466636" y="310550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5466636" y="3610094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Reward repeat buyers to strengthen the 80% loyal customer segment</a:t>
            </a:r>
            <a:endParaRPr lang="en-US" sz="1750" dirty="0"/>
          </a:p>
        </p:txBody>
      </p:sp>
      <p:sp>
        <p:nvSpPr>
          <p:cNvPr id="13" name="Shape 7"/>
          <p:cNvSpPr/>
          <p:nvPr/>
        </p:nvSpPr>
        <p:spPr>
          <a:xfrm>
            <a:off x="9640133" y="1948577"/>
            <a:ext cx="4196358" cy="2795588"/>
          </a:xfrm>
          <a:prstGeom prst="roundRect">
            <a:avLst>
              <a:gd name="adj" fmla="val 340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9808" y="2198251"/>
            <a:ext cx="680442" cy="680442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76974" y="2385417"/>
            <a:ext cx="306110" cy="30611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889808" y="3105507"/>
            <a:ext cx="3217426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9889808" y="3610094"/>
            <a:ext cx="3697010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Balance sales boosts with margin control for discount-dependent products</a:t>
            </a:r>
            <a:endParaRPr lang="en-US" sz="1750" dirty="0"/>
          </a:p>
        </p:txBody>
      </p:sp>
      <p:sp>
        <p:nvSpPr>
          <p:cNvPr id="18" name="Shape 10"/>
          <p:cNvSpPr/>
          <p:nvPr/>
        </p:nvSpPr>
        <p:spPr>
          <a:xfrm>
            <a:off x="793790" y="4970978"/>
            <a:ext cx="6407944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464" y="5220653"/>
            <a:ext cx="680442" cy="680442"/>
          </a:xfrm>
          <a:prstGeom prst="rect">
            <a:avLst/>
          </a:prstGeom>
        </p:spPr>
      </p:pic>
      <p:pic>
        <p:nvPicPr>
          <p:cNvPr id="20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30630" y="5407819"/>
            <a:ext cx="306110" cy="306110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1043464" y="612790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2" name="Text 12"/>
          <p:cNvSpPr/>
          <p:nvPr/>
        </p:nvSpPr>
        <p:spPr>
          <a:xfrm>
            <a:off x="1043464" y="6632496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Focus on high-revenue age groups and express-shipping users for maximum ROI</a:t>
            </a:r>
            <a:endParaRPr lang="en-US" sz="1750" dirty="0"/>
          </a:p>
        </p:txBody>
      </p:sp>
      <p:sp>
        <p:nvSpPr>
          <p:cNvPr id="23" name="Shape 13"/>
          <p:cNvSpPr/>
          <p:nvPr/>
        </p:nvSpPr>
        <p:spPr>
          <a:xfrm>
            <a:off x="7428548" y="4970978"/>
            <a:ext cx="6407944" cy="2500789"/>
          </a:xfrm>
          <a:prstGeom prst="roundRect">
            <a:avLst>
              <a:gd name="adj" fmla="val 3810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78222" y="5220653"/>
            <a:ext cx="680442" cy="680442"/>
          </a:xfrm>
          <a:prstGeom prst="rect">
            <a:avLst/>
          </a:prstGeom>
        </p:spPr>
      </p:pic>
      <p:pic>
        <p:nvPicPr>
          <p:cNvPr id="25" name="Image 9" descr="preencoded.png">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65388" y="5407819"/>
            <a:ext cx="306110" cy="306110"/>
          </a:xfrm>
          <a:prstGeom prst="rect">
            <a:avLst/>
          </a:prstGeom>
        </p:spPr>
      </p:pic>
      <p:sp>
        <p:nvSpPr>
          <p:cNvPr id="26" name="Text 14"/>
          <p:cNvSpPr/>
          <p:nvPr/>
        </p:nvSpPr>
        <p:spPr>
          <a:xfrm>
            <a:off x="7678222" y="6127909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27" name="Text 15"/>
          <p:cNvSpPr/>
          <p:nvPr/>
        </p:nvSpPr>
        <p:spPr>
          <a:xfrm>
            <a:off x="7678222" y="6632496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Highlight top-rated items (Gloves, Sandals, Boots) in marketing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99924"/>
            <a:ext cx="5670590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04016"/>
            <a:ext cx="304800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900113" y="363581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140398"/>
            <a:ext cx="3048000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125278" y="260401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4231719" y="363581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25278" y="4140398"/>
            <a:ext cx="304811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Features tracking demographics and behavior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456884" y="260401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$59.76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7563326" y="363581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56884" y="4140398"/>
            <a:ext cx="3048119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Mean transaction value per customer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10788491" y="2604016"/>
            <a:ext cx="304811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3.75</a:t>
            </a:r>
            <a:endParaRPr lang="en-US" sz="5850" dirty="0"/>
          </a:p>
        </p:txBody>
      </p:sp>
      <p:sp>
        <p:nvSpPr>
          <p:cNvPr id="13" name="Text 11"/>
          <p:cNvSpPr/>
          <p:nvPr/>
        </p:nvSpPr>
        <p:spPr>
          <a:xfrm>
            <a:off x="10894933" y="3635812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Avg Rating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788491" y="4140398"/>
            <a:ext cx="304811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Customer satisfaction score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211961"/>
            <a:ext cx="3436144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Customer Demographics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93790" y="580727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18136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555462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Purchase History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99521" y="5211961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99521" y="5807273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Product Categories &amp; Preferences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7599521" y="6181368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Discount &amp; Promo Usage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7599521" y="6555462"/>
            <a:ext cx="6244709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00"/>
              </a:lnSpc>
              <a:buSzPct val="100000"/>
              <a:buChar char="•"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Shipping Type Selection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9222" y="816054"/>
            <a:ext cx="6636187" cy="624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7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Preparation &amp; Cleaning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159222" y="1729264"/>
            <a:ext cx="192167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01</a:t>
            </a:r>
            <a:endParaRPr lang="en-US" sz="15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222" y="2042636"/>
            <a:ext cx="7798356" cy="228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9222" y="2184440"/>
            <a:ext cx="317861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 Loading &amp; Exploration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159222" y="2612112"/>
            <a:ext cx="779835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Imported dataset using pandas, analyzed structure with df.info() and summary statistics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59222" y="3198376"/>
            <a:ext cx="192167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02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22" y="3492579"/>
            <a:ext cx="7798356" cy="228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159222" y="3653552"/>
            <a:ext cx="262866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Missing Data Handling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6159222" y="4081224"/>
            <a:ext cx="779835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Imputed 37 missing Review Rating values using median rating per product category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6159222" y="4667488"/>
            <a:ext cx="192167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03</a:t>
            </a:r>
            <a:endParaRPr lang="en-US" sz="15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222" y="4942523"/>
            <a:ext cx="7798356" cy="228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159222" y="5122664"/>
            <a:ext cx="2403277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Feature Engineering</a:t>
            </a:r>
            <a:endParaRPr lang="en-US" sz="1850" dirty="0"/>
          </a:p>
        </p:txBody>
      </p:sp>
      <p:sp>
        <p:nvSpPr>
          <p:cNvPr id="15" name="Text 9"/>
          <p:cNvSpPr/>
          <p:nvPr/>
        </p:nvSpPr>
        <p:spPr>
          <a:xfrm>
            <a:off x="6159222" y="5550337"/>
            <a:ext cx="779835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Created age_group bins and purchase_frequency_days columns for deeper analysis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6159222" y="6136600"/>
            <a:ext cx="192167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 Light" pitchFamily="34" charset="0"/>
                <a:ea typeface="Geist Light" pitchFamily="34" charset="-122"/>
                <a:cs typeface="Geist Light" pitchFamily="34" charset="-120"/>
              </a:rPr>
              <a:t>04</a:t>
            </a:r>
            <a:endParaRPr lang="en-US" sz="1500" dirty="0"/>
          </a:p>
        </p:txBody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222" y="6392466"/>
            <a:ext cx="7798356" cy="2286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6159222" y="6591776"/>
            <a:ext cx="2485072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8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19" name="Text 12"/>
          <p:cNvSpPr/>
          <p:nvPr/>
        </p:nvSpPr>
        <p:spPr>
          <a:xfrm>
            <a:off x="6159222" y="7019449"/>
            <a:ext cx="779835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Connected to PostgreSQL and loaded cleaned data for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1816"/>
            <a:ext cx="7837289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Revenue Analysis by Gender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24244"/>
            <a:ext cx="7604284" cy="42583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59096" y="2495907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Key Finding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959096" y="3091220"/>
            <a:ext cx="48850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Male customers generate 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000000"/>
                </a:solidFill>
                <a:highlight>
                  <a:srgbClr val="6296FF"/>
                </a:highlight>
                <a:latin typeface="Geist" pitchFamily="34" charset="0"/>
                <a:ea typeface="Geist" pitchFamily="34" charset="-122"/>
                <a:cs typeface="Geist" pitchFamily="34" charset="-120"/>
              </a:rPr>
              <a:t>2.1x more revenue</a:t>
            </a:r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than female customers, representing 68% of total revenue.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959096" y="4179689"/>
            <a:ext cx="4885015" cy="8843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This suggests opportunities for targeted marketing campaigns to balance gender engagement.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34528"/>
            <a:ext cx="8280202" cy="737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Product Performance Insights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35208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Top Rated: Gloves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56672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3.86 average rating - highest customer satisfaction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235893" y="335208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Sandals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235893" y="3856672"/>
            <a:ext cx="415861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3.84 rating - strong seasonal performer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677995" y="3352086"/>
            <a:ext cx="2835235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Boots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677995" y="3856672"/>
            <a:ext cx="41586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3.82 rating - consistent quality perception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701421"/>
            <a:ext cx="6407944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43464" y="4951095"/>
            <a:ext cx="4195643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43464" y="5455682"/>
            <a:ext cx="5908596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Hat (50%), Sneakers (49.66%), Coat (49.07%) show highest discount usage rates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701421"/>
            <a:ext cx="6408063" cy="1593533"/>
          </a:xfrm>
          <a:prstGeom prst="roundRect">
            <a:avLst>
              <a:gd name="adj" fmla="val 5978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78222" y="4951095"/>
            <a:ext cx="3690580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High-Value Discount Users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78222" y="5455682"/>
            <a:ext cx="5908715" cy="589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839 customers used discounts but still spent above average - smart shoppers seeking value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379" y="588764"/>
            <a:ext cx="6392108" cy="695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2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Customer Segmentation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531739" y="3104674"/>
            <a:ext cx="2633782" cy="53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80%</a:t>
            </a:r>
            <a:endParaRPr lang="en-US" sz="4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2655" y="1766292"/>
            <a:ext cx="3212068" cy="32120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10427" y="5245894"/>
            <a:ext cx="267664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Loyal Customers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49379" y="5722263"/>
            <a:ext cx="4198739" cy="556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3,116 customers with strong repeat purchase behavior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5998131" y="3104674"/>
            <a:ext cx="2633782" cy="53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18%</a:t>
            </a:r>
            <a:endParaRPr lang="en-US" sz="42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047" y="1766292"/>
            <a:ext cx="3212068" cy="321206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6818" y="5245894"/>
            <a:ext cx="267664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Returning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215771" y="5722263"/>
            <a:ext cx="4198739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701 customers showing growth potential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10464522" y="3104674"/>
            <a:ext cx="2633782" cy="535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42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2%</a:t>
            </a:r>
            <a:endParaRPr lang="en-US" sz="42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438" y="1766292"/>
            <a:ext cx="3212068" cy="321206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43210" y="5245894"/>
            <a:ext cx="2676644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New Customers</a:t>
            </a:r>
            <a:endParaRPr lang="en-US" sz="2100" dirty="0"/>
          </a:p>
        </p:txBody>
      </p:sp>
      <p:sp>
        <p:nvSpPr>
          <p:cNvPr id="14" name="Text 9"/>
          <p:cNvSpPr/>
          <p:nvPr/>
        </p:nvSpPr>
        <p:spPr>
          <a:xfrm>
            <a:off x="9682163" y="5722263"/>
            <a:ext cx="4198739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83 first-time buyers to nurture</a:t>
            </a:r>
            <a:endParaRPr lang="en-US" sz="1650" dirty="0"/>
          </a:p>
        </p:txBody>
      </p:sp>
      <p:sp>
        <p:nvSpPr>
          <p:cNvPr id="15" name="Shape 10"/>
          <p:cNvSpPr/>
          <p:nvPr/>
        </p:nvSpPr>
        <p:spPr>
          <a:xfrm>
            <a:off x="749379" y="6519863"/>
            <a:ext cx="13131641" cy="1123950"/>
          </a:xfrm>
          <a:prstGeom prst="roundRect">
            <a:avLst>
              <a:gd name="adj" fmla="val 8002"/>
            </a:avLst>
          </a:prstGeom>
          <a:solidFill>
            <a:srgbClr val="00194D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454" y="6813352"/>
            <a:ext cx="267653" cy="21407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445181" y="6787396"/>
            <a:ext cx="12221766" cy="5567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Strategic Opportunity:</a:t>
            </a:r>
            <a:pPr algn="l" indent="0" marL="0">
              <a:lnSpc>
                <a:spcPts val="21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With 80% loyal customers, focus on converting the 18% returning segment through targeted loyalty programs and personalized offers.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03" y="409337"/>
            <a:ext cx="3953828" cy="4831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29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Subscription Analysis</a:t>
            </a:r>
            <a:endParaRPr lang="en-US" sz="2900" dirty="0"/>
          </a:p>
        </p:txBody>
      </p:sp>
      <p:sp>
        <p:nvSpPr>
          <p:cNvPr id="4" name="Text 1"/>
          <p:cNvSpPr/>
          <p:nvPr/>
        </p:nvSpPr>
        <p:spPr>
          <a:xfrm>
            <a:off x="1540907" y="2249091"/>
            <a:ext cx="1828800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27%</a:t>
            </a:r>
            <a:endParaRPr lang="en-US" sz="29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287" y="1319808"/>
            <a:ext cx="2230279" cy="223027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26143" y="3735824"/>
            <a:ext cx="1858566" cy="241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Subscribers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520303" y="4125992"/>
            <a:ext cx="3870365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1,053 customers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1540907" y="5582960"/>
            <a:ext cx="1828800" cy="371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73%</a:t>
            </a:r>
            <a:endParaRPr lang="en-US" sz="2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287" y="4653677"/>
            <a:ext cx="2230279" cy="223027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526143" y="7069693"/>
            <a:ext cx="1858566" cy="241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Non-Subscribers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520303" y="7459861"/>
            <a:ext cx="3870365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2,847 customers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4760952" y="1264087"/>
            <a:ext cx="1922740" cy="241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4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Revenue Comparison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4760952" y="1654254"/>
            <a:ext cx="3870365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Subscribers: $62,645 total ($59.49 avg)</a:t>
            </a:r>
            <a:endParaRPr lang="en-US" sz="1150" dirty="0"/>
          </a:p>
        </p:txBody>
      </p:sp>
      <p:sp>
        <p:nvSpPr>
          <p:cNvPr id="14" name="Text 9"/>
          <p:cNvSpPr/>
          <p:nvPr/>
        </p:nvSpPr>
        <p:spPr>
          <a:xfrm>
            <a:off x="4760952" y="1899523"/>
            <a:ext cx="3870365" cy="193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Non-subscribers: $170,436 total ($59.87 avg)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4760952" y="2226469"/>
            <a:ext cx="3870365" cy="579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Similar average spend suggests subscription benefits aren't driving higher individual purchases - opportunity to enhance value proposition.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5766" y="326588"/>
            <a:ext cx="4963120" cy="3861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Revenue by Age Group &amp; Category</a:t>
            </a:r>
            <a:endParaRPr lang="en-US" sz="2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766" y="950238"/>
            <a:ext cx="13798868" cy="772727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415766" y="8811101"/>
            <a:ext cx="6840022" cy="686514"/>
          </a:xfrm>
          <a:prstGeom prst="roundRect">
            <a:avLst>
              <a:gd name="adj" fmla="val 7268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549712" y="8945047"/>
            <a:ext cx="1484948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Clothing</a:t>
            </a:r>
            <a:endParaRPr lang="en-US" sz="1150" dirty="0"/>
          </a:p>
        </p:txBody>
      </p:sp>
      <p:sp>
        <p:nvSpPr>
          <p:cNvPr id="6" name="Text 3"/>
          <p:cNvSpPr/>
          <p:nvPr/>
        </p:nvSpPr>
        <p:spPr>
          <a:xfrm>
            <a:off x="549712" y="9209246"/>
            <a:ext cx="6572131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Leading category: Blouse (171), Pants (171), Shirt (169) top sellers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7374493" y="8811101"/>
            <a:ext cx="6840141" cy="686514"/>
          </a:xfrm>
          <a:prstGeom prst="roundRect">
            <a:avLst>
              <a:gd name="adj" fmla="val 7268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08438" y="8945047"/>
            <a:ext cx="1484948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Accessories</a:t>
            </a:r>
            <a:endParaRPr lang="en-US" sz="1150" dirty="0"/>
          </a:p>
        </p:txBody>
      </p:sp>
      <p:sp>
        <p:nvSpPr>
          <p:cNvPr id="9" name="Text 6"/>
          <p:cNvSpPr/>
          <p:nvPr/>
        </p:nvSpPr>
        <p:spPr>
          <a:xfrm>
            <a:off x="7508438" y="9209246"/>
            <a:ext cx="6572250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Strong performance: Jewelry (171), Sunglasses (161), Belt (161)</a:t>
            </a:r>
            <a:endParaRPr lang="en-US" sz="900" dirty="0"/>
          </a:p>
        </p:txBody>
      </p:sp>
      <p:sp>
        <p:nvSpPr>
          <p:cNvPr id="10" name="Shape 7"/>
          <p:cNvSpPr/>
          <p:nvPr/>
        </p:nvSpPr>
        <p:spPr>
          <a:xfrm>
            <a:off x="415766" y="9616321"/>
            <a:ext cx="6840022" cy="686514"/>
          </a:xfrm>
          <a:prstGeom prst="roundRect">
            <a:avLst>
              <a:gd name="adj" fmla="val 7268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9712" y="9750266"/>
            <a:ext cx="1484948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Footwear</a:t>
            </a:r>
            <a:endParaRPr lang="en-US" sz="1150" dirty="0"/>
          </a:p>
        </p:txBody>
      </p:sp>
      <p:sp>
        <p:nvSpPr>
          <p:cNvPr id="12" name="Text 9"/>
          <p:cNvSpPr/>
          <p:nvPr/>
        </p:nvSpPr>
        <p:spPr>
          <a:xfrm>
            <a:off x="549712" y="10014466"/>
            <a:ext cx="6572131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Consistent demand: Sandals (160), Shoes (150), Sneakers (145)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7374493" y="9616321"/>
            <a:ext cx="6840141" cy="686514"/>
          </a:xfrm>
          <a:prstGeom prst="roundRect">
            <a:avLst>
              <a:gd name="adj" fmla="val 7268"/>
            </a:avLst>
          </a:prstGeom>
          <a:solidFill>
            <a:srgbClr val="101620">
              <a:alpha val="95000"/>
            </a:srgbClr>
          </a:solidFill>
          <a:ln w="15240">
            <a:solidFill>
              <a:srgbClr val="002A80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08438" y="9750266"/>
            <a:ext cx="1484948" cy="1930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Outerwear</a:t>
            </a: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7508438" y="10014466"/>
            <a:ext cx="6572250" cy="154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Seasonal strength: Jacket (163), Coat (161)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8390573" cy="722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350" b="1" dirty="0">
                <a:solidFill>
                  <a:srgbClr val="F2F5F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Shipping Preferences &amp; Impact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954" y="1917144"/>
            <a:ext cx="5585222" cy="5585222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6913007" y="2028230"/>
            <a:ext cx="6173272" cy="277773"/>
          </a:xfrm>
          <a:prstGeom prst="roundRect">
            <a:avLst>
              <a:gd name="adj" fmla="val 3361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007" y="2028230"/>
            <a:ext cx="3703915" cy="27777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252966" y="2028230"/>
            <a:ext cx="606981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60%</a:t>
            </a:r>
            <a:endParaRPr lang="en-US" sz="2150" dirty="0"/>
          </a:p>
        </p:txBody>
      </p:sp>
      <p:sp>
        <p:nvSpPr>
          <p:cNvPr id="7" name="Text 3"/>
          <p:cNvSpPr/>
          <p:nvPr/>
        </p:nvSpPr>
        <p:spPr>
          <a:xfrm>
            <a:off x="6913007" y="2583775"/>
            <a:ext cx="2778681" cy="361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Express Shipping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6913007" y="3167301"/>
            <a:ext cx="694694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$60.48 average purchase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913007" y="4011930"/>
            <a:ext cx="6179106" cy="277773"/>
          </a:xfrm>
          <a:prstGeom prst="roundRect">
            <a:avLst>
              <a:gd name="adj" fmla="val 33612"/>
            </a:avLst>
          </a:prstGeom>
          <a:solidFill>
            <a:srgbClr val="101620"/>
          </a:solidFill>
          <a:ln w="22860">
            <a:solidFill>
              <a:srgbClr val="002A80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007" y="4011930"/>
            <a:ext cx="3583781" cy="27777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258800" y="4011930"/>
            <a:ext cx="601147" cy="277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58%</a:t>
            </a:r>
            <a:endParaRPr lang="en-US" sz="2150" dirty="0"/>
          </a:p>
        </p:txBody>
      </p:sp>
      <p:sp>
        <p:nvSpPr>
          <p:cNvPr id="12" name="Text 7"/>
          <p:cNvSpPr/>
          <p:nvPr/>
        </p:nvSpPr>
        <p:spPr>
          <a:xfrm>
            <a:off x="6913007" y="4567476"/>
            <a:ext cx="2778681" cy="361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50" b="1" dirty="0">
                <a:solidFill>
                  <a:srgbClr val="EBEDF0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Standard Shipping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6913007" y="5151001"/>
            <a:ext cx="6946940" cy="288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$58.46 average purchase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6913007" y="5689997"/>
            <a:ext cx="6946940" cy="577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Express shipping users spend </a:t>
            </a:r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6296FF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3.5% more</a:t>
            </a:r>
            <a:pPr algn="l" indent="0" marL="0">
              <a:lnSpc>
                <a:spcPts val="2250"/>
              </a:lnSpc>
              <a:buNone/>
            </a:pPr>
            <a:r>
              <a:rPr lang="en-US" sz="1750" dirty="0">
                <a:solidFill>
                  <a:srgbClr val="EBEDF0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 on average, indicating higher-value customer segment willing to pay for convenience.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2025-12-19T07:24:01Z</dcterms:created>
  <dcterms:modified xsi:type="dcterms:W3CDTF">2025-12-19T07:24:01Z</dcterms:modified>
</cp:coreProperties>
</file>